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0"/>
  </p:notesMasterIdLst>
  <p:sldIdLst>
    <p:sldId id="345" r:id="rId5"/>
    <p:sldId id="333" r:id="rId6"/>
    <p:sldId id="346" r:id="rId7"/>
    <p:sldId id="358" r:id="rId8"/>
    <p:sldId id="348" r:id="rId9"/>
    <p:sldId id="347" r:id="rId10"/>
    <p:sldId id="359" r:id="rId11"/>
    <p:sldId id="349" r:id="rId12"/>
    <p:sldId id="350" r:id="rId13"/>
    <p:sldId id="352" r:id="rId14"/>
    <p:sldId id="353" r:id="rId15"/>
    <p:sldId id="354" r:id="rId16"/>
    <p:sldId id="355" r:id="rId17"/>
    <p:sldId id="357" r:id="rId18"/>
    <p:sldId id="360" r:id="rId1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66B7"/>
    <a:srgbClr val="703FA0"/>
    <a:srgbClr val="AD2B2A"/>
    <a:srgbClr val="03BAFD"/>
    <a:srgbClr val="41B65D"/>
    <a:srgbClr val="9E814A"/>
    <a:srgbClr val="4867B7"/>
    <a:srgbClr val="2D46B1"/>
    <a:srgbClr val="703F9F"/>
    <a:srgbClr val="602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6276D5-01FB-48AA-818F-10302B400295}" v="14" dt="2026-07-23T13:36:05.194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 autoAdjust="0"/>
    <p:restoredTop sz="72313" autoAdjust="0"/>
  </p:normalViewPr>
  <p:slideViewPr>
    <p:cSldViewPr snapToGrid="0">
      <p:cViewPr varScale="1">
        <p:scale>
          <a:sx n="45" d="100"/>
          <a:sy n="45" d="100"/>
        </p:scale>
        <p:origin x="263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297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0666A-9762-4EB6-43E9-911808466D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2D126A-CF21-B754-178E-5EDE7FD114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5D3366-D11A-2C9F-DC4E-5F3144724B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 of the components are complex</a:t>
            </a:r>
          </a:p>
          <a:p>
            <a:r>
              <a:rPr lang="en-US" dirty="0"/>
              <a:t>System is at least understood (or understandable)</a:t>
            </a:r>
          </a:p>
          <a:p>
            <a:r>
              <a:rPr lang="en-US" dirty="0"/>
              <a:t>World is often modeled as stochastic (at least over long time scales), which presents a problem</a:t>
            </a:r>
          </a:p>
          <a:p>
            <a:r>
              <a:rPr lang="en-US" dirty="0"/>
              <a:t>Limits the human to modeled as stim-response</a:t>
            </a:r>
          </a:p>
        </p:txBody>
      </p:sp>
    </p:spTree>
    <p:extLst>
      <p:ext uri="{BB962C8B-B14F-4D97-AF65-F5344CB8AC3E}">
        <p14:creationId xmlns:p14="http://schemas.microsoft.com/office/powerpoint/2010/main" val="342409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be very clear… disturbed does *not* mean given a task… it means having the underlying dynamics disrupted. Similar to be awoken to deal with an email. </a:t>
            </a:r>
          </a:p>
        </p:txBody>
      </p:sp>
    </p:spTree>
    <p:extLst>
      <p:ext uri="{BB962C8B-B14F-4D97-AF65-F5344CB8AC3E}">
        <p14:creationId xmlns:p14="http://schemas.microsoft.com/office/powerpoint/2010/main" val="540882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 had &lt; frontal theta (contrary to increased workload measure)</a:t>
            </a:r>
          </a:p>
          <a:p>
            <a:r>
              <a:rPr lang="en-US" dirty="0"/>
              <a:t>… but recall “in-phase” group got Theta for “free”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156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0" r:id="rId3"/>
    <p:sldLayoutId id="2147483704" r:id="rId4"/>
    <p:sldLayoutId id="2147483711" r:id="rId5"/>
    <p:sldLayoutId id="2147483705" r:id="rId6"/>
    <p:sldLayoutId id="2147483712" r:id="rId7"/>
    <p:sldLayoutId id="2147483706" r:id="rId8"/>
    <p:sldLayoutId id="2147483713" r:id="rId9"/>
    <p:sldLayoutId id="2147483707" r:id="rId10"/>
    <p:sldLayoutId id="2147483714" r:id="rId11"/>
    <p:sldLayoutId id="2147483708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mailto:sgordon@dcscorp.com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E4E5832-C99B-B4EA-A604-425C75720F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71530" y="5626964"/>
            <a:ext cx="19594513" cy="4052453"/>
          </a:xfrm>
        </p:spPr>
        <p:txBody>
          <a:bodyPr/>
          <a:lstStyle/>
          <a:p>
            <a:r>
              <a:rPr lang="en-US" dirty="0"/>
              <a:t>S. M. Gordon</a:t>
            </a:r>
            <a:r>
              <a:rPr lang="en-US" baseline="30000" dirty="0"/>
              <a:t>1 </a:t>
            </a:r>
            <a:r>
              <a:rPr lang="en-US" dirty="0"/>
              <a:t>&amp; J. Touryan</a:t>
            </a:r>
            <a:r>
              <a:rPr lang="en-US" baseline="30000" dirty="0"/>
              <a:t>2</a:t>
            </a:r>
          </a:p>
          <a:p>
            <a:r>
              <a:rPr lang="en-US" sz="3600" baseline="30000" dirty="0"/>
              <a:t>1</a:t>
            </a:r>
            <a:r>
              <a:rPr lang="en-US" sz="3600" dirty="0"/>
              <a:t>DCS Corporation</a:t>
            </a:r>
          </a:p>
          <a:p>
            <a:r>
              <a:rPr lang="en-US" sz="3600" baseline="30000" dirty="0"/>
              <a:t>2</a:t>
            </a:r>
            <a:r>
              <a:rPr lang="en-US" sz="3600" dirty="0"/>
              <a:t> US Army DEVCOM ARL</a:t>
            </a:r>
            <a:endParaRPr lang="en-US" sz="3600" baseline="30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F958D8-F5BC-62A7-3AE8-D74845B88B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1863869"/>
            <a:ext cx="19604183" cy="1857155"/>
          </a:xfrm>
        </p:spPr>
        <p:txBody>
          <a:bodyPr/>
          <a:lstStyle/>
          <a:p>
            <a:r>
              <a:rPr lang="en-US" dirty="0"/>
              <a:t>THE COST OF DISRUPTION: ANALYZING THE IMPACT OF NEW TASKS ON TIME-EVOLVING COGNITIVE ACTIVITY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5FAB065E-FB75-C015-6D36-9165FECF0068}"/>
              </a:ext>
            </a:extLst>
          </p:cNvPr>
          <p:cNvSpPr txBox="1">
            <a:spLocks/>
          </p:cNvSpPr>
          <p:nvPr/>
        </p:nvSpPr>
        <p:spPr>
          <a:xfrm>
            <a:off x="452316" y="11139052"/>
            <a:ext cx="10665957" cy="7367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OPSEC # TDM-26-0987</a:t>
            </a:r>
          </a:p>
        </p:txBody>
      </p:sp>
    </p:spTree>
    <p:extLst>
      <p:ext uri="{BB962C8B-B14F-4D97-AF65-F5344CB8AC3E}">
        <p14:creationId xmlns:p14="http://schemas.microsoft.com/office/powerpoint/2010/main" val="2283958392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BB4B48-07BB-D5D7-B64C-2DB1BC8B08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3081495"/>
            <a:ext cx="21565004" cy="10004425"/>
          </a:xfrm>
        </p:spPr>
        <p:txBody>
          <a:bodyPr/>
          <a:lstStyle/>
          <a:p>
            <a:r>
              <a:rPr lang="en-US" dirty="0"/>
              <a:t>Computed phase (rising/falling) of predicted state at the time of task onset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0926C3-4E64-749E-8C5F-E852C66789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Analysis #2 – Response as Func(Dynamics)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CBB863-C937-742D-2C44-0A676AB9FC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796" y="4276306"/>
            <a:ext cx="15414310" cy="8208039"/>
          </a:xfrm>
          <a:prstGeom prst="rect">
            <a:avLst/>
          </a:prstGeom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7386FA9D-B176-F5D1-E8F3-1743A8C62667}"/>
              </a:ext>
            </a:extLst>
          </p:cNvPr>
          <p:cNvSpPr/>
          <p:nvPr/>
        </p:nvSpPr>
        <p:spPr>
          <a:xfrm>
            <a:off x="20475674" y="9180387"/>
            <a:ext cx="484632" cy="978408"/>
          </a:xfrm>
          <a:prstGeom prst="downArrow">
            <a:avLst/>
          </a:prstGeom>
          <a:blipFill rotWithShape="1">
            <a:blip r:embed="rId3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763D75-D3AB-18E4-B080-5D4A2532AED7}"/>
              </a:ext>
            </a:extLst>
          </p:cNvPr>
          <p:cNvSpPr txBox="1"/>
          <p:nvPr/>
        </p:nvSpPr>
        <p:spPr>
          <a:xfrm>
            <a:off x="19272882" y="10646126"/>
            <a:ext cx="2890215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/>
              <a:t>~0</a:t>
            </a:r>
            <a:r>
              <a:rPr lang="en-US" baseline="30000" dirty="0"/>
              <a:t>o</a:t>
            </a:r>
            <a:r>
              <a:rPr lang="en-US" dirty="0"/>
              <a:t> phase</a:t>
            </a:r>
            <a:endParaRPr kumimoji="0" lang="en-US" sz="5000" b="0" i="0" u="none" strike="noStrike" cap="none" spc="0" normalizeH="0" baseline="3000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44DF986-C03C-C99A-81E5-EAD637DD8A87}"/>
              </a:ext>
            </a:extLst>
          </p:cNvPr>
          <p:cNvGrpSpPr/>
          <p:nvPr/>
        </p:nvGrpSpPr>
        <p:grpSpPr>
          <a:xfrm>
            <a:off x="17395510" y="4276306"/>
            <a:ext cx="6644961" cy="5009451"/>
            <a:chOff x="17395510" y="4276306"/>
            <a:chExt cx="6644961" cy="500945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B74395A-2339-6B95-2E30-E51994B003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194" r="67030"/>
            <a:stretch>
              <a:fillRect/>
            </a:stretch>
          </p:blipFill>
          <p:spPr>
            <a:xfrm>
              <a:off x="17395510" y="4276306"/>
              <a:ext cx="6644961" cy="5009451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ACCD19F-95DB-35E6-8189-C277C2ED9680}"/>
                </a:ext>
              </a:extLst>
            </p:cNvPr>
            <p:cNvSpPr/>
            <p:nvPr/>
          </p:nvSpPr>
          <p:spPr>
            <a:xfrm>
              <a:off x="17542309" y="4276306"/>
              <a:ext cx="571520" cy="622265"/>
            </a:xfrm>
            <a:prstGeom prst="rect">
              <a:avLst/>
            </a:prstGeom>
            <a:solidFill>
              <a:schemeClr val="bg1"/>
            </a:solidFill>
            <a:ln w="12700" cap="flat">
              <a:solidFill>
                <a:schemeClr val="bg1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832286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EAADABB-2843-9F85-8063-1E9E3B46CD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3081495"/>
            <a:ext cx="19594513" cy="10004425"/>
          </a:xfrm>
        </p:spPr>
        <p:txBody>
          <a:bodyPr/>
          <a:lstStyle/>
          <a:p>
            <a:r>
              <a:rPr lang="en-US" dirty="0"/>
              <a:t>Using observed response (~0</a:t>
            </a:r>
            <a:r>
              <a:rPr lang="en-US" baseline="30000" dirty="0"/>
              <a:t>o</a:t>
            </a:r>
            <a:r>
              <a:rPr lang="en-US" dirty="0"/>
              <a:t>) as reference point, we split the participants into two groups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“in-phase” was ± 90</a:t>
            </a:r>
            <a:r>
              <a:rPr lang="en-US" baseline="30000" dirty="0"/>
              <a:t>o</a:t>
            </a:r>
            <a:r>
              <a:rPr lang="en-US" dirty="0"/>
              <a:t> of reference point (blue)</a:t>
            </a:r>
          </a:p>
          <a:p>
            <a:endParaRPr lang="en-US" baseline="30000" dirty="0"/>
          </a:p>
          <a:p>
            <a:endParaRPr lang="en-US" baseline="30000" dirty="0"/>
          </a:p>
          <a:p>
            <a:r>
              <a:rPr lang="en-US" dirty="0"/>
              <a:t>“out-of-phase” was &gt; 90</a:t>
            </a:r>
            <a:r>
              <a:rPr lang="en-US" baseline="30000" dirty="0"/>
              <a:t>o</a:t>
            </a:r>
            <a:r>
              <a:rPr lang="en-US" dirty="0"/>
              <a:t> from reference point (red)</a:t>
            </a:r>
            <a:endParaRPr lang="en-US" baseline="300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5E0466-0644-2F06-C46F-D92F420B91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Analysis #3 – Impact of Onset Time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EABDE7-BC04-AD01-619B-FF04DE1622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4908" y="4083174"/>
            <a:ext cx="8213272" cy="7925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761546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F5C79D1-BAE3-7E3D-A9B6-2BC2198E61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u="sng" dirty="0"/>
              <a:t>“Out-of-phase” group</a:t>
            </a:r>
            <a:endParaRPr lang="en-US" u="sng" dirty="0">
              <a:sym typeface="Wingdings" panose="05000000000000000000" pitchFamily="2" charset="2"/>
            </a:endParaRPr>
          </a:p>
          <a:p>
            <a:pPr marL="804863"/>
            <a:r>
              <a:rPr lang="en-US" dirty="0">
                <a:sym typeface="Wingdings" panose="05000000000000000000" pitchFamily="2" charset="2"/>
              </a:rPr>
              <a:t>Significant </a:t>
            </a:r>
            <a:r>
              <a:rPr lang="en-US" dirty="0"/>
              <a:t>changes in pupil dilation, fixation duration, and blink rate relative to “in-phase”</a:t>
            </a:r>
          </a:p>
          <a:p>
            <a:pPr lvl="2" indent="0"/>
            <a:endParaRPr lang="en-US" dirty="0">
              <a:sym typeface="Wingdings" panose="05000000000000000000" pitchFamily="2" charset="2"/>
            </a:endParaRPr>
          </a:p>
          <a:p>
            <a:pPr lvl="2" indent="0"/>
            <a:r>
              <a:rPr lang="en-US" dirty="0">
                <a:sym typeface="Wingdings" panose="05000000000000000000" pitchFamily="2" charset="2"/>
              </a:rPr>
              <a:t>	Moves from “stress response”  “increased cognitive load”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EB81E2-F0EE-AFE8-918D-10D7AB3869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Analysis #3 Cont’d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9E17E5-85A4-C43C-FD1F-860225DA23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790" y="6781377"/>
            <a:ext cx="23093196" cy="570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26591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97462B-A5A5-059C-BD38-C2CCE6C3DC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i="1" u="sng" dirty="0"/>
              <a:t>Time and ongoing dynamics matter</a:t>
            </a:r>
          </a:p>
          <a:p>
            <a:r>
              <a:rPr lang="en-US" dirty="0"/>
              <a:t>	Disrupting the dynamics led to apparent increase in “cognitive load”</a:t>
            </a:r>
          </a:p>
          <a:p>
            <a:endParaRPr lang="en-US" dirty="0"/>
          </a:p>
          <a:p>
            <a:r>
              <a:rPr lang="en-US" dirty="0"/>
              <a:t>	This provides partial explanation for why drivers offload tasking in prior study</a:t>
            </a:r>
          </a:p>
          <a:p>
            <a:endParaRPr lang="en-US" dirty="0"/>
          </a:p>
          <a:p>
            <a:endParaRPr lang="en-US" dirty="0"/>
          </a:p>
          <a:p>
            <a:r>
              <a:rPr lang="en-US" i="1" u="sng" dirty="0"/>
              <a:t>We can model these dynamics</a:t>
            </a:r>
          </a:p>
          <a:p>
            <a:endParaRPr lang="en-US" dirty="0"/>
          </a:p>
          <a:p>
            <a:r>
              <a:rPr lang="en-US" dirty="0"/>
              <a:t>	Using the group model </a:t>
            </a:r>
            <a:r>
              <a:rPr lang="en-US" dirty="0">
                <a:sym typeface="Wingdings" panose="05000000000000000000" pitchFamily="2" charset="2"/>
              </a:rPr>
              <a:t> simulate responses and temporal effects</a:t>
            </a:r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ACDAF1-C76D-2112-A5AB-35171F1934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398089790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A32FA2-1DDA-E0B4-7BA3-FBC2CB849B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b="1" dirty="0"/>
          </a:p>
          <a:p>
            <a:pPr algn="ctr"/>
            <a:r>
              <a:rPr lang="en-US" b="1" dirty="0"/>
              <a:t>Solution statement: </a:t>
            </a:r>
            <a:r>
              <a:rPr lang="en-US" dirty="0"/>
              <a:t>Ensuring optimal human-system performance requires modeling and incorporating dynamics of the human system as well*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20708-FC60-99F4-928C-238409F1223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1889892514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D1EB3-8EBA-B5B3-904F-97D32784E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57C4B6-7C85-9891-81D7-97560A80E3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So, what’s next? </a:t>
            </a:r>
          </a:p>
          <a:p>
            <a:endParaRPr lang="en-US" dirty="0"/>
          </a:p>
          <a:p>
            <a:r>
              <a:rPr lang="en-US" dirty="0"/>
              <a:t>	</a:t>
            </a:r>
            <a:r>
              <a:rPr lang="en-US" b="1" dirty="0"/>
              <a:t>Near Term:       </a:t>
            </a:r>
            <a:r>
              <a:rPr lang="en-US" dirty="0"/>
              <a:t>Refining &amp; expanding the GCMT	</a:t>
            </a:r>
          </a:p>
          <a:p>
            <a:r>
              <a:rPr lang="en-US" dirty="0"/>
              <a:t>	</a:t>
            </a:r>
            <a:r>
              <a:rPr lang="en-US" b="1" dirty="0"/>
              <a:t>Ultimate goal:  </a:t>
            </a:r>
            <a:r>
              <a:rPr lang="en-US" dirty="0"/>
              <a:t>Full-scale digital twin </a:t>
            </a:r>
            <a:r>
              <a:rPr lang="en-US" b="1" dirty="0">
                <a:solidFill>
                  <a:srgbClr val="4866B7"/>
                </a:solidFill>
              </a:rPr>
              <a:t>(blue) </a:t>
            </a:r>
            <a:r>
              <a:rPr lang="en-US" dirty="0"/>
              <a:t>of human cognition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Thank you for your time</a:t>
            </a:r>
          </a:p>
          <a:p>
            <a:endParaRPr lang="en-US" dirty="0"/>
          </a:p>
          <a:p>
            <a:r>
              <a:rPr lang="en-US" dirty="0"/>
              <a:t>Questions: </a:t>
            </a:r>
          </a:p>
          <a:p>
            <a:endParaRPr lang="en-US" dirty="0"/>
          </a:p>
          <a:p>
            <a:r>
              <a:rPr lang="en-US" dirty="0"/>
              <a:t>Stephen Gordon, PhD</a:t>
            </a:r>
          </a:p>
          <a:p>
            <a:r>
              <a:rPr lang="en-US" dirty="0">
                <a:hlinkClick r:id="rId2"/>
              </a:rPr>
              <a:t>sgordon@dcscorp.com</a:t>
            </a:r>
            <a:endParaRPr lang="en-US" dirty="0"/>
          </a:p>
          <a:p>
            <a:r>
              <a:rPr lang="en-US" dirty="0"/>
              <a:t>DCS Corporation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3C1049-5BC9-B2AA-72EE-5342264AD8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D70F566-D3DE-C90E-1E52-EAAAD98BBE4E}"/>
              </a:ext>
            </a:extLst>
          </p:cNvPr>
          <p:cNvGrpSpPr/>
          <p:nvPr/>
        </p:nvGrpSpPr>
        <p:grpSpPr>
          <a:xfrm>
            <a:off x="10773653" y="7482132"/>
            <a:ext cx="13383268" cy="4789729"/>
            <a:chOff x="10773653" y="7482132"/>
            <a:chExt cx="13383268" cy="478972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C822C86-46B5-402F-DC6C-B23E1A4467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73653" y="7482132"/>
              <a:ext cx="13383268" cy="474407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13AE3A9-C869-8F25-96A7-44B57B43E1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168771" y="10902658"/>
              <a:ext cx="2503686" cy="13692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788754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70BA921-152C-40AE-B100-054527BC45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pPr algn="ctr"/>
            <a:endParaRPr lang="en-US" b="1" dirty="0"/>
          </a:p>
          <a:p>
            <a:pPr algn="ctr"/>
            <a:r>
              <a:rPr lang="en-US" b="1" dirty="0"/>
              <a:t>Problem statement: </a:t>
            </a:r>
            <a:r>
              <a:rPr lang="en-US" dirty="0"/>
              <a:t>how can we ensure optimal human-system performance?  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132237-BE44-3154-AECC-D706A9BAC2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274099601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C00E9A4-9219-DECA-0CEF-870E5C403EB1}"/>
              </a:ext>
            </a:extLst>
          </p:cNvPr>
          <p:cNvSpPr/>
          <p:nvPr/>
        </p:nvSpPr>
        <p:spPr>
          <a:xfrm>
            <a:off x="9000902" y="5268685"/>
            <a:ext cx="10201498" cy="6945085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381BA04-9ED6-3008-71F0-C15E6D30F72D}"/>
              </a:ext>
            </a:extLst>
          </p:cNvPr>
          <p:cNvSpPr/>
          <p:nvPr/>
        </p:nvSpPr>
        <p:spPr>
          <a:xfrm>
            <a:off x="19398410" y="5268684"/>
            <a:ext cx="4269885" cy="6945085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B992D59-8B6E-1492-5EFD-15A722D32D54}"/>
              </a:ext>
            </a:extLst>
          </p:cNvPr>
          <p:cNvSpPr/>
          <p:nvPr/>
        </p:nvSpPr>
        <p:spPr>
          <a:xfrm>
            <a:off x="457200" y="5268686"/>
            <a:ext cx="8347692" cy="694508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62CFD8F-D3C7-71CC-8294-662110D649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How do we construct our models? 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8A47DF-6FC9-DB5A-2B29-D3E974B595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EBB322-B08E-B69F-CD85-DB4532D82EB1}"/>
              </a:ext>
            </a:extLst>
          </p:cNvPr>
          <p:cNvSpPr txBox="1"/>
          <p:nvPr/>
        </p:nvSpPr>
        <p:spPr>
          <a:xfrm>
            <a:off x="19996928" y="10800063"/>
            <a:ext cx="2090316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Human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95CD6F-456E-EAC8-7D93-325461D899FA}"/>
              </a:ext>
            </a:extLst>
          </p:cNvPr>
          <p:cNvSpPr txBox="1"/>
          <p:nvPr/>
        </p:nvSpPr>
        <p:spPr>
          <a:xfrm>
            <a:off x="9316423" y="10800063"/>
            <a:ext cx="2136803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System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09603-28B5-CCD5-6236-3919B94AFFDE}"/>
              </a:ext>
            </a:extLst>
          </p:cNvPr>
          <p:cNvSpPr txBox="1"/>
          <p:nvPr/>
        </p:nvSpPr>
        <p:spPr>
          <a:xfrm>
            <a:off x="715705" y="10800063"/>
            <a:ext cx="1700787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World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2E6B0E-E119-0521-7D94-9D63D6016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6423" y="6421983"/>
            <a:ext cx="9277350" cy="4076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F2AD45C-4B03-98C4-40CF-E88FFBDFC2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705" y="5975080"/>
            <a:ext cx="7610667" cy="425903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F6E618D-0507-06B9-B156-225C161E6A30}"/>
              </a:ext>
            </a:extLst>
          </p:cNvPr>
          <p:cNvSpPr txBox="1"/>
          <p:nvPr/>
        </p:nvSpPr>
        <p:spPr>
          <a:xfrm>
            <a:off x="19996928" y="8024316"/>
            <a:ext cx="458460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8905F7F-572B-4C1A-F896-56C888EDDD45}"/>
              </a:ext>
            </a:extLst>
          </p:cNvPr>
          <p:cNvSpPr txBox="1"/>
          <p:nvPr/>
        </p:nvSpPr>
        <p:spPr>
          <a:xfrm>
            <a:off x="20017768" y="2928954"/>
            <a:ext cx="1663917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Static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05500B7-7F66-EE5B-A125-A4E7A3157EB7}"/>
              </a:ext>
            </a:extLst>
          </p:cNvPr>
          <p:cNvSpPr txBox="1"/>
          <p:nvPr/>
        </p:nvSpPr>
        <p:spPr>
          <a:xfrm>
            <a:off x="20017768" y="3950576"/>
            <a:ext cx="2475038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Reactive</a:t>
            </a:r>
          </a:p>
        </p:txBody>
      </p:sp>
    </p:spTree>
    <p:extLst>
      <p:ext uri="{BB962C8B-B14F-4D97-AF65-F5344CB8AC3E}">
        <p14:creationId xmlns:p14="http://schemas.microsoft.com/office/powerpoint/2010/main" val="6708143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639DA-C211-0CA0-BD75-8DA64EC5C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ADCF403-C95F-637F-3D74-6B82E19481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21971000" cy="10004425"/>
          </a:xfrm>
        </p:spPr>
        <p:txBody>
          <a:bodyPr/>
          <a:lstStyle/>
          <a:p>
            <a:r>
              <a:rPr lang="en-US" dirty="0"/>
              <a:t>A simple counter example: Circadian rhythm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2400" dirty="0"/>
              <a:t>*Valdez, P., Ramírez, C. and García, A., 2012. Circadian rhythms in cognitive performance: implications for neuropsychological assessment. </a:t>
            </a:r>
            <a:r>
              <a:rPr lang="en-US" sz="2400" i="1" dirty="0"/>
              <a:t>Chronophysiology and therapy</a:t>
            </a:r>
            <a:r>
              <a:rPr lang="en-US" sz="2400" dirty="0"/>
              <a:t>, pp.81-92.</a:t>
            </a:r>
          </a:p>
          <a:p>
            <a:r>
              <a:rPr lang="en-US" sz="2400" dirty="0"/>
              <a:t>*Schmidt, C., Collette, F., </a:t>
            </a:r>
            <a:r>
              <a:rPr lang="en-US" sz="2400" dirty="0" err="1"/>
              <a:t>Cajochen</a:t>
            </a:r>
            <a:r>
              <a:rPr lang="en-US" sz="2400" dirty="0"/>
              <a:t>, C. and </a:t>
            </a:r>
            <a:r>
              <a:rPr lang="en-US" sz="2400" dirty="0" err="1"/>
              <a:t>Peigneux</a:t>
            </a:r>
            <a:r>
              <a:rPr lang="en-US" sz="2400" dirty="0"/>
              <a:t>, P., 2007. A time to think: circadian rhythms in human cognition. </a:t>
            </a:r>
            <a:r>
              <a:rPr lang="en-US" sz="2400" i="1" dirty="0"/>
              <a:t>Cognitive neuropsychology</a:t>
            </a:r>
            <a:r>
              <a:rPr lang="en-US" sz="2400" dirty="0"/>
              <a:t>, </a:t>
            </a:r>
            <a:r>
              <a:rPr lang="en-US" sz="2400" i="1" dirty="0"/>
              <a:t>24</a:t>
            </a:r>
            <a:r>
              <a:rPr lang="en-US" sz="2400" dirty="0"/>
              <a:t>(7).</a:t>
            </a:r>
          </a:p>
          <a:p>
            <a:r>
              <a:rPr lang="en-US" sz="2400" dirty="0"/>
              <a:t>*Thun, E., Bjorvatn, B., Flo, E., Harris, A. and Pallesen, S., 2015. Sleep, circadian rhythms, and athletic performance. </a:t>
            </a:r>
            <a:r>
              <a:rPr lang="en-US" sz="2400" i="1" dirty="0"/>
              <a:t>Sleep medicine reviews</a:t>
            </a:r>
            <a:r>
              <a:rPr lang="en-US" sz="2400" dirty="0"/>
              <a:t>, </a:t>
            </a:r>
            <a:r>
              <a:rPr lang="en-US" sz="2400" i="1" dirty="0"/>
              <a:t>23</a:t>
            </a:r>
            <a:r>
              <a:rPr lang="en-US" sz="2400" dirty="0"/>
              <a:t>, pp.1-9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A428B1-FB25-2D91-E9DE-8A2CF3B55C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91AED22-6AB4-317F-CC31-06E6CF22CC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777" t="17235" r="5136"/>
          <a:stretch>
            <a:fillRect/>
          </a:stretch>
        </p:blipFill>
        <p:spPr>
          <a:xfrm>
            <a:off x="15213801" y="5721509"/>
            <a:ext cx="8304029" cy="41647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A15A1309-3C84-272C-2F33-87FF651AECC0}"/>
              </a:ext>
            </a:extLst>
          </p:cNvPr>
          <p:cNvGrpSpPr/>
          <p:nvPr/>
        </p:nvGrpSpPr>
        <p:grpSpPr>
          <a:xfrm>
            <a:off x="912798" y="4812053"/>
            <a:ext cx="12272211" cy="5983651"/>
            <a:chOff x="1860884" y="5422285"/>
            <a:chExt cx="12272211" cy="598365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025AF3D-F0F5-B04D-91CD-A2707CAB00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3847" t="11140" r="3756" b="6334"/>
            <a:stretch>
              <a:fillRect/>
            </a:stretch>
          </p:blipFill>
          <p:spPr>
            <a:xfrm>
              <a:off x="1860884" y="5422285"/>
              <a:ext cx="12272211" cy="5983651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A906593-E23F-EF35-920B-17B965C0FD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36429" t="28839" r="61457" b="68317"/>
            <a:stretch>
              <a:fillRect/>
            </a:stretch>
          </p:blipFill>
          <p:spPr>
            <a:xfrm>
              <a:off x="6299200" y="6559176"/>
              <a:ext cx="280894" cy="206188"/>
            </a:xfrm>
            <a:prstGeom prst="rect">
              <a:avLst/>
            </a:prstGeom>
          </p:spPr>
        </p:pic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A562E45-8AED-1CD6-35FF-A38A6AAF09A2}"/>
              </a:ext>
            </a:extLst>
          </p:cNvPr>
          <p:cNvCxnSpPr>
            <a:cxnSpLocks/>
          </p:cNvCxnSpPr>
          <p:nvPr/>
        </p:nvCxnSpPr>
        <p:spPr>
          <a:xfrm flipV="1">
            <a:off x="10890913" y="5721509"/>
            <a:ext cx="4322888" cy="2617273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A2F9116-BB5C-ABA7-DE27-627C800A6AF7}"/>
              </a:ext>
            </a:extLst>
          </p:cNvPr>
          <p:cNvCxnSpPr>
            <a:cxnSpLocks/>
          </p:cNvCxnSpPr>
          <p:nvPr/>
        </p:nvCxnSpPr>
        <p:spPr>
          <a:xfrm>
            <a:off x="10890913" y="8338782"/>
            <a:ext cx="4322888" cy="1547464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40223960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DB9FD6C-419C-A11C-ACC9-DD8C18B452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constructed the GCMT to model and predict changes in latent cognitive state over timescales associated with individual operational tasks</a:t>
            </a:r>
          </a:p>
          <a:p>
            <a:endParaRPr lang="en-US" dirty="0"/>
          </a:p>
          <a:p>
            <a:r>
              <a:rPr lang="en-US" i="1" dirty="0"/>
              <a:t>State</a:t>
            </a:r>
            <a:r>
              <a:rPr lang="en-US" dirty="0"/>
              <a:t> is derived from physiology (EEG)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5F0C6A-10B7-5DDB-BF61-0324258E47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Generative Cognitive Modeling Tool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1424F0-E03D-DE64-8B54-DD4FBBEBD0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501" y="6610463"/>
            <a:ext cx="16852998" cy="625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27093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9212CB7-D4D1-1C8D-B8F8-D3125C65D8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199" y="2479920"/>
            <a:ext cx="16129001" cy="10004425"/>
          </a:xfrm>
        </p:spPr>
        <p:txBody>
          <a:bodyPr/>
          <a:lstStyle/>
          <a:p>
            <a:r>
              <a:rPr lang="en-US" dirty="0"/>
              <a:t>Prior work had shown:</a:t>
            </a:r>
          </a:p>
          <a:p>
            <a:endParaRPr lang="en-US" dirty="0"/>
          </a:p>
          <a:p>
            <a:endParaRPr lang="en-US" dirty="0"/>
          </a:p>
          <a:p>
            <a:pPr marL="685800" indent="-685800"/>
            <a:r>
              <a:rPr lang="en-US" dirty="0"/>
              <a:t>1. Vehicle driving errors could be attributed to ongoing dynamics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>
              <a:sym typeface="Wingdings" panose="05000000000000000000" pitchFamily="2" charset="2"/>
            </a:endParaRPr>
          </a:p>
          <a:p>
            <a:endParaRPr lang="en-US" dirty="0">
              <a:sym typeface="Wingdings" panose="05000000000000000000" pitchFamily="2" charset="2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64594B-BCA7-DA61-C9C5-09125236E1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B52E30-E1CB-BFF2-874D-71C3521432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890"/>
          <a:stretch>
            <a:fillRect/>
          </a:stretch>
        </p:blipFill>
        <p:spPr bwMode="auto">
          <a:xfrm>
            <a:off x="17930202" y="1767054"/>
            <a:ext cx="6110961" cy="6059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1E76F1-BF1B-300E-92FE-274241F562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48"/>
          <a:stretch>
            <a:fillRect/>
          </a:stretch>
        </p:blipFill>
        <p:spPr bwMode="auto">
          <a:xfrm>
            <a:off x="17930202" y="7938677"/>
            <a:ext cx="6110961" cy="4929502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C1F745B-E38C-16A7-4DC7-91E3DD1F11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390" y="7278855"/>
            <a:ext cx="4433926" cy="54220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7E5FB4EC-0F0D-7A0C-3B58-F44126397816}"/>
              </a:ext>
            </a:extLst>
          </p:cNvPr>
          <p:cNvSpPr txBox="1">
            <a:spLocks/>
          </p:cNvSpPr>
          <p:nvPr/>
        </p:nvSpPr>
        <p:spPr>
          <a:xfrm>
            <a:off x="4932947" y="9368430"/>
            <a:ext cx="13878981" cy="1868387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698500" indent="-698500" hangingPunct="1"/>
            <a:r>
              <a:rPr lang="en-US" dirty="0"/>
              <a:t>2. Error signal b/n predicted state and observed state </a:t>
            </a:r>
            <a:r>
              <a:rPr lang="en-US" dirty="0">
                <a:sym typeface="Wingdings" panose="05000000000000000000" pitchFamily="2" charset="2"/>
              </a:rPr>
              <a:t>correlated with driver handoffs autonomous driver</a:t>
            </a:r>
          </a:p>
          <a:p>
            <a:pPr hangingPunct="1"/>
            <a:endParaRPr lang="en-US" dirty="0">
              <a:sym typeface="Wingdings" panose="05000000000000000000" pitchFamily="2" charset="2"/>
            </a:endParaRPr>
          </a:p>
          <a:p>
            <a:pPr hangingPunct="1"/>
            <a:endParaRPr lang="en-US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74622537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2442660-37DF-A40D-2E7A-BB99407CBC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ym typeface="Wingdings" panose="05000000000000000000" pitchFamily="2" charset="2"/>
              </a:rPr>
              <a:t>Developed the model 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Validated the model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Based on the model…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… evidence suggests that the human “system” does not like being disrupted</a:t>
            </a:r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1A4F3E-FE77-D6A9-D2AE-F42127E2C2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Using the Model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61BDDF2-6A72-E671-4322-D7C11538F529}"/>
              </a:ext>
            </a:extLst>
          </p:cNvPr>
          <p:cNvGrpSpPr/>
          <p:nvPr/>
        </p:nvGrpSpPr>
        <p:grpSpPr>
          <a:xfrm>
            <a:off x="8168487" y="2096086"/>
            <a:ext cx="1185063" cy="1267739"/>
            <a:chOff x="15544800" y="3392904"/>
            <a:chExt cx="2430379" cy="2959769"/>
          </a:xfrm>
          <a:solidFill>
            <a:srgbClr val="92D050"/>
          </a:solidFill>
          <a:effectLst/>
        </p:grpSpPr>
        <p:sp>
          <p:nvSpPr>
            <p:cNvPr id="4" name="Diagonal Stripe 3">
              <a:extLst>
                <a:ext uri="{FF2B5EF4-FFF2-40B4-BE49-F238E27FC236}">
                  <a16:creationId xmlns:a16="http://schemas.microsoft.com/office/drawing/2014/main" id="{D96CA2A8-2293-E1A1-DB28-E603484194C1}"/>
                </a:ext>
              </a:extLst>
            </p:cNvPr>
            <p:cNvSpPr/>
            <p:nvPr/>
          </p:nvSpPr>
          <p:spPr>
            <a:xfrm>
              <a:off x="16483263" y="3392904"/>
              <a:ext cx="1491916" cy="2959769"/>
            </a:xfrm>
            <a:prstGeom prst="diagStripe">
              <a:avLst>
                <a:gd name="adj" fmla="val 71138"/>
              </a:avLst>
            </a:prstGeom>
            <a:grpFill/>
            <a:ln w="12700" cap="flat">
              <a:solidFill>
                <a:srgbClr val="92D050"/>
              </a:solidFill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" name="Diagonal Stripe 5">
              <a:extLst>
                <a:ext uri="{FF2B5EF4-FFF2-40B4-BE49-F238E27FC236}">
                  <a16:creationId xmlns:a16="http://schemas.microsoft.com/office/drawing/2014/main" id="{9981006E-550F-3833-C191-26E5808FB5CD}"/>
                </a:ext>
              </a:extLst>
            </p:cNvPr>
            <p:cNvSpPr/>
            <p:nvPr/>
          </p:nvSpPr>
          <p:spPr>
            <a:xfrm flipH="1">
              <a:off x="15544800" y="4700334"/>
              <a:ext cx="938463" cy="1652339"/>
            </a:xfrm>
            <a:prstGeom prst="diagStripe">
              <a:avLst/>
            </a:prstGeom>
            <a:grp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677852F-CBF0-D502-C4D9-E523714EC8AC}"/>
              </a:ext>
            </a:extLst>
          </p:cNvPr>
          <p:cNvGrpSpPr/>
          <p:nvPr/>
        </p:nvGrpSpPr>
        <p:grpSpPr>
          <a:xfrm>
            <a:off x="8168487" y="3539994"/>
            <a:ext cx="1185063" cy="1267739"/>
            <a:chOff x="15544800" y="3392904"/>
            <a:chExt cx="2430379" cy="2959769"/>
          </a:xfrm>
          <a:solidFill>
            <a:srgbClr val="92D050"/>
          </a:solidFill>
          <a:effectLst/>
        </p:grpSpPr>
        <p:sp>
          <p:nvSpPr>
            <p:cNvPr id="9" name="Diagonal Stripe 8">
              <a:extLst>
                <a:ext uri="{FF2B5EF4-FFF2-40B4-BE49-F238E27FC236}">
                  <a16:creationId xmlns:a16="http://schemas.microsoft.com/office/drawing/2014/main" id="{AAA8B3E1-AEBF-9903-4BED-29D49C80747F}"/>
                </a:ext>
              </a:extLst>
            </p:cNvPr>
            <p:cNvSpPr/>
            <p:nvPr/>
          </p:nvSpPr>
          <p:spPr>
            <a:xfrm>
              <a:off x="16483263" y="3392904"/>
              <a:ext cx="1491916" cy="2959769"/>
            </a:xfrm>
            <a:prstGeom prst="diagStripe">
              <a:avLst>
                <a:gd name="adj" fmla="val 71138"/>
              </a:avLst>
            </a:prstGeom>
            <a:grpFill/>
            <a:ln w="12700" cap="flat">
              <a:solidFill>
                <a:srgbClr val="92D050"/>
              </a:solidFill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10" name="Diagonal Stripe 9">
              <a:extLst>
                <a:ext uri="{FF2B5EF4-FFF2-40B4-BE49-F238E27FC236}">
                  <a16:creationId xmlns:a16="http://schemas.microsoft.com/office/drawing/2014/main" id="{261FC976-065E-5068-EB41-91CC6E1BB01B}"/>
                </a:ext>
              </a:extLst>
            </p:cNvPr>
            <p:cNvSpPr/>
            <p:nvPr/>
          </p:nvSpPr>
          <p:spPr>
            <a:xfrm flipH="1">
              <a:off x="15544800" y="4700334"/>
              <a:ext cx="938463" cy="1652339"/>
            </a:xfrm>
            <a:prstGeom prst="diagStripe">
              <a:avLst/>
            </a:prstGeom>
            <a:grp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35942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D1DCABC-1463-9A4E-A683-B450D39DD3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u="sng" dirty="0"/>
              <a:t>66 Total Participants:</a:t>
            </a:r>
          </a:p>
          <a:p>
            <a:r>
              <a:rPr lang="en-US" sz="4000" dirty="0"/>
              <a:t>	45 participants from greater Los Angeles area </a:t>
            </a:r>
          </a:p>
          <a:p>
            <a:r>
              <a:rPr lang="en-US" sz="4000" dirty="0"/>
              <a:t>		(17 female, mean age 36.8 ± 12.3, 28 male mean age 41.6 ± 14.4) </a:t>
            </a:r>
          </a:p>
          <a:p>
            <a:r>
              <a:rPr lang="en-US" sz="4000" dirty="0"/>
              <a:t>	21 participants from Joint Base San Antonio </a:t>
            </a:r>
          </a:p>
          <a:p>
            <a:r>
              <a:rPr lang="en-US" sz="4000" dirty="0"/>
              <a:t>		(3 female, mean age 43.7 ± 6.7, 18 male mean age 32.6 ± 7.9)</a:t>
            </a:r>
          </a:p>
          <a:p>
            <a:endParaRPr lang="en-US" sz="4000" dirty="0"/>
          </a:p>
          <a:p>
            <a:r>
              <a:rPr lang="en-US" sz="4000" dirty="0"/>
              <a:t>Task was to navigate through simulated environment and search for visual targets</a:t>
            </a:r>
          </a:p>
          <a:p>
            <a:r>
              <a:rPr lang="en-US" sz="4000" dirty="0"/>
              <a:t>5-10 minutes into task (randomly decided) a side task appears… add a bunch of numbers</a:t>
            </a:r>
          </a:p>
          <a:p>
            <a:endParaRPr lang="en-US" sz="4000" dirty="0"/>
          </a:p>
          <a:p>
            <a:r>
              <a:rPr lang="en-US" sz="4000" dirty="0"/>
              <a:t>Recorded:</a:t>
            </a:r>
          </a:p>
          <a:p>
            <a:r>
              <a:rPr lang="en-US" sz="4000" dirty="0"/>
              <a:t>	EEG</a:t>
            </a:r>
          </a:p>
          <a:p>
            <a:r>
              <a:rPr lang="en-US" sz="4000" dirty="0"/>
              <a:t>	Eye movement</a:t>
            </a:r>
          </a:p>
          <a:p>
            <a:r>
              <a:rPr lang="en-US" sz="4000" dirty="0"/>
              <a:t>	Blink rate</a:t>
            </a:r>
          </a:p>
          <a:p>
            <a:r>
              <a:rPr lang="en-US" sz="4000" dirty="0"/>
              <a:t>	Pupillometry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41FF11-7178-51F6-9009-596A2D92C9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New Test Data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2C53CB-F310-A33F-7D1C-0E082E3F86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920" y="8101257"/>
            <a:ext cx="17451788" cy="4383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58728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80CB291-DAD1-A376-1AF2-448ED592CC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2264189" cy="10004425"/>
          </a:xfrm>
        </p:spPr>
        <p:txBody>
          <a:bodyPr/>
          <a:lstStyle/>
          <a:p>
            <a:r>
              <a:rPr lang="en-US" dirty="0"/>
              <a:t>Across the group, what happens when the math task arrives?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4D4DC4-D2B6-A97F-6033-627C33DFDD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Analysis #1 – Basic Response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6324EA-0A97-8A32-AC0B-DE8D8E678C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913" y="5029200"/>
            <a:ext cx="15781794" cy="77209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0F5F38A-78FF-2C2F-2523-234CE6B3D7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07" t="21185"/>
          <a:stretch>
            <a:fillRect/>
          </a:stretch>
        </p:blipFill>
        <p:spPr>
          <a:xfrm>
            <a:off x="15108702" y="1873003"/>
            <a:ext cx="8811986" cy="3454510"/>
          </a:xfrm>
          <a:prstGeom prst="rect">
            <a:avLst/>
          </a:prstGeom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A43E0ACF-DF06-8015-6CB8-643A15134672}"/>
              </a:ext>
            </a:extLst>
          </p:cNvPr>
          <p:cNvSpPr/>
          <p:nvPr/>
        </p:nvSpPr>
        <p:spPr>
          <a:xfrm rot="3545572">
            <a:off x="17744172" y="4662097"/>
            <a:ext cx="930234" cy="1523335"/>
          </a:xfrm>
          <a:prstGeom prst="downArrow">
            <a:avLst/>
          </a:prstGeom>
          <a:blipFill rotWithShape="1">
            <a:blip r:embed="rId4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FC3D6C-3309-D611-C3FC-29C368B46DA0}"/>
              </a:ext>
            </a:extLst>
          </p:cNvPr>
          <p:cNvSpPr txBox="1"/>
          <p:nvPr/>
        </p:nvSpPr>
        <p:spPr>
          <a:xfrm>
            <a:off x="16073262" y="11236080"/>
            <a:ext cx="7845097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1" i="0" u="sng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Looks like a stress response</a:t>
            </a:r>
          </a:p>
        </p:txBody>
      </p:sp>
    </p:spTree>
    <p:extLst>
      <p:ext uri="{BB962C8B-B14F-4D97-AF65-F5344CB8AC3E}">
        <p14:creationId xmlns:p14="http://schemas.microsoft.com/office/powerpoint/2010/main" val="2174979075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50BC4EA-38D3-4AB3-A772-E9C427E988CE}">
  <ds:schemaRefs>
    <ds:schemaRef ds:uri="http://schemas.microsoft.com/office/2006/metadata/properties"/>
    <ds:schemaRef ds:uri="http://schemas.microsoft.com/office/infopath/2007/PartnerControls"/>
    <ds:schemaRef ds:uri="02e3e204-9d3f-4903-bb52-3b4cb3b51994"/>
    <ds:schemaRef ds:uri="e591f8af-6583-4f70-b9c2-fbccefc6abcb"/>
  </ds:schemaRefs>
</ds:datastoreItem>
</file>

<file path=customXml/itemProps2.xml><?xml version="1.0" encoding="utf-8"?>
<ds:datastoreItem xmlns:ds="http://schemas.openxmlformats.org/officeDocument/2006/customXml" ds:itemID="{85B47D03-23E7-4C88-841B-2F27E6791A6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2FB5497-18DC-488A-B14A-C541877CAF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91f8af-6583-4f70-b9c2-fbccefc6abcb"/>
    <ds:schemaRef ds:uri="02e3e204-9d3f-4903-bb52-3b4cb3b519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1992</TotalTime>
  <Words>747</Words>
  <Application>Microsoft Macintosh PowerPoint</Application>
  <PresentationFormat>Custom</PresentationFormat>
  <Paragraphs>133</Paragraphs>
  <Slides>15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Helvetica Neue</vt:lpstr>
      <vt:lpstr>Wingdings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LEGFX14</cp:lastModifiedBy>
  <cp:revision>332</cp:revision>
  <dcterms:modified xsi:type="dcterms:W3CDTF">2026-08-10T18:27:09Z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  <property fmtid="{D5CDD505-2E9C-101B-9397-08002B2CF9AE}" pid="3" name="MSIP_Label_d9e3ba85-d0a0-452a-b8bc-9c7783a248d2_Enabled">
    <vt:lpwstr>true</vt:lpwstr>
  </property>
  <property fmtid="{D5CDD505-2E9C-101B-9397-08002B2CF9AE}" pid="4" name="MSIP_Label_d9e3ba85-d0a0-452a-b8bc-9c7783a248d2_SetDate">
    <vt:lpwstr>2026-07-16T19:00:12Z</vt:lpwstr>
  </property>
  <property fmtid="{D5CDD505-2E9C-101B-9397-08002B2CF9AE}" pid="5" name="MSIP_Label_d9e3ba85-d0a0-452a-b8bc-9c7783a248d2_Method">
    <vt:lpwstr>Standard</vt:lpwstr>
  </property>
  <property fmtid="{D5CDD505-2E9C-101B-9397-08002B2CF9AE}" pid="6" name="MSIP_Label_d9e3ba85-d0a0-452a-b8bc-9c7783a248d2_Name">
    <vt:lpwstr>Default Sensitivity</vt:lpwstr>
  </property>
  <property fmtid="{D5CDD505-2E9C-101B-9397-08002B2CF9AE}" pid="7" name="MSIP_Label_d9e3ba85-d0a0-452a-b8bc-9c7783a248d2_SiteId">
    <vt:lpwstr>3430c5de-5e6f-4f9d-9d96-90e985038b58</vt:lpwstr>
  </property>
  <property fmtid="{D5CDD505-2E9C-101B-9397-08002B2CF9AE}" pid="8" name="MSIP_Label_d9e3ba85-d0a0-452a-b8bc-9c7783a248d2_ActionId">
    <vt:lpwstr>db4babb9-0ec4-497a-99a3-ab4f4b726e94</vt:lpwstr>
  </property>
  <property fmtid="{D5CDD505-2E9C-101B-9397-08002B2CF9AE}" pid="9" name="MSIP_Label_d9e3ba85-d0a0-452a-b8bc-9c7783a248d2_ContentBits">
    <vt:lpwstr>0</vt:lpwstr>
  </property>
  <property fmtid="{D5CDD505-2E9C-101B-9397-08002B2CF9AE}" pid="10" name="MSIP_Label_d9e3ba85-d0a0-452a-b8bc-9c7783a248d2_Tag">
    <vt:lpwstr>10, 3, 0, 1</vt:lpwstr>
  </property>
</Properties>
</file>